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rawings/drawing1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handoutMasterIdLst>
    <p:handoutMasterId r:id="rId13"/>
  </p:handoutMasterIdLst>
  <p:sldIdLst>
    <p:sldId id="313" r:id="rId2"/>
    <p:sldId id="451" r:id="rId3"/>
    <p:sldId id="445" r:id="rId4"/>
    <p:sldId id="446" r:id="rId5"/>
    <p:sldId id="449" r:id="rId6"/>
    <p:sldId id="402" r:id="rId7"/>
    <p:sldId id="415" r:id="rId8"/>
    <p:sldId id="424" r:id="rId9"/>
    <p:sldId id="453" r:id="rId10"/>
    <p:sldId id="351" r:id="rId11"/>
  </p:sldIdLst>
  <p:sldSz cx="9144000" cy="6858000" type="screen4x3"/>
  <p:notesSz cx="9874250" cy="6797675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11C3"/>
    <a:srgbClr val="AC1476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34587" autoAdjust="0"/>
    <p:restoredTop sz="91739" autoAdjust="0"/>
  </p:normalViewPr>
  <p:slideViewPr>
    <p:cSldViewPr>
      <p:cViewPr>
        <p:scale>
          <a:sx n="80" d="100"/>
          <a:sy n="80" d="100"/>
        </p:scale>
        <p:origin x="-990" y="-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178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2628" y="-108"/>
      </p:cViewPr>
      <p:guideLst>
        <p:guide orient="horz" pos="2141"/>
        <p:guide pos="311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&#1050;&#1085;&#1080;&#1075;&#1072;1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7"/>
  <c:chart>
    <c:plotArea>
      <c:layout>
        <c:manualLayout>
          <c:layoutTarget val="inner"/>
          <c:xMode val="edge"/>
          <c:yMode val="edge"/>
          <c:x val="0.31915244969378831"/>
          <c:y val="2.5254293948050392E-2"/>
          <c:w val="0.65924261203461165"/>
          <c:h val="0.93826728146032057"/>
        </c:manualLayout>
      </c:layout>
      <c:barChart>
        <c:barDir val="bar"/>
        <c:grouping val="clustered"/>
        <c:ser>
          <c:idx val="0"/>
          <c:order val="0"/>
          <c:dPt>
            <c:idx val="5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6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 w="9525" cap="flat" cmpd="sng" algn="ctr">
                <a:solidFill>
                  <a:schemeClr val="accent3">
                    <a:shade val="95000"/>
                    <a:satMod val="105000"/>
                  </a:schemeClr>
                </a:solidFill>
                <a:prstDash val="solid"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</c:spPr>
          </c:dPt>
          <c:dLbls>
            <c:txPr>
              <a:bodyPr/>
              <a:lstStyle/>
              <a:p>
                <a:pPr>
                  <a:defRPr b="1"/>
                </a:pPr>
                <a:endParaRPr lang="ru-RU"/>
              </a:p>
            </c:txPr>
            <c:showVal val="1"/>
          </c:dLbls>
          <c:cat>
            <c:strRef>
              <c:f>Лист3!$A$2:$A$8</c:f>
              <c:strCache>
                <c:ptCount val="7"/>
                <c:pt idx="0">
                  <c:v>Другое</c:v>
                </c:pt>
                <c:pt idx="1">
                  <c:v>Нерелевантные ответы</c:v>
                </c:pt>
                <c:pt idx="2">
                  <c:v>Дом, укрытие</c:v>
                </c:pt>
                <c:pt idx="3">
                  <c:v>Еда</c:v>
                </c:pt>
                <c:pt idx="4">
                  <c:v>Вещи</c:v>
                </c:pt>
                <c:pt idx="5">
                  <c:v>Компьютер и интернет</c:v>
                </c:pt>
                <c:pt idx="6">
                  <c:v>Близкие</c:v>
                </c:pt>
              </c:strCache>
            </c:strRef>
          </c:cat>
          <c:val>
            <c:numRef>
              <c:f>Лист3!$B$2:$B$8</c:f>
              <c:numCache>
                <c:formatCode>0%</c:formatCode>
                <c:ptCount val="7"/>
                <c:pt idx="0">
                  <c:v>0.1</c:v>
                </c:pt>
                <c:pt idx="1">
                  <c:v>0.13</c:v>
                </c:pt>
                <c:pt idx="2">
                  <c:v>0.2</c:v>
                </c:pt>
                <c:pt idx="3">
                  <c:v>0.44000000000000011</c:v>
                </c:pt>
                <c:pt idx="4">
                  <c:v>0.51</c:v>
                </c:pt>
                <c:pt idx="5">
                  <c:v>0.69000000000000083</c:v>
                </c:pt>
                <c:pt idx="6">
                  <c:v>0.69000000000000083</c:v>
                </c:pt>
              </c:numCache>
            </c:numRef>
          </c:val>
        </c:ser>
        <c:axId val="28703744"/>
        <c:axId val="28893952"/>
      </c:barChart>
      <c:catAx>
        <c:axId val="28703744"/>
        <c:scaling>
          <c:orientation val="minMax"/>
        </c:scaling>
        <c:axPos val="l"/>
        <c:tickLblPos val="nextTo"/>
        <c:txPr>
          <a:bodyPr/>
          <a:lstStyle/>
          <a:p>
            <a:pPr>
              <a:defRPr b="1"/>
            </a:pPr>
            <a:endParaRPr lang="ru-RU"/>
          </a:p>
        </c:txPr>
        <c:crossAx val="28893952"/>
        <c:crosses val="autoZero"/>
        <c:auto val="1"/>
        <c:lblAlgn val="ctr"/>
        <c:lblOffset val="100"/>
      </c:catAx>
      <c:valAx>
        <c:axId val="28893952"/>
        <c:scaling>
          <c:orientation val="minMax"/>
        </c:scaling>
        <c:delete val="1"/>
        <c:axPos val="b"/>
        <c:majorGridlines/>
        <c:numFmt formatCode="0%" sourceLinked="1"/>
        <c:tickLblPos val="none"/>
        <c:crossAx val="28703744"/>
        <c:crosses val="autoZero"/>
        <c:crossBetween val="between"/>
      </c:valAx>
    </c:plotArea>
    <c:plotVisOnly val="1"/>
  </c:chart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4"/>
  <c:chart>
    <c:autoTitleDeleted val="1"/>
    <c:view3D>
      <c:rotX val="30"/>
      <c:rotY val="20"/>
      <c:perspective val="30"/>
    </c:view3D>
    <c:plotArea>
      <c:layout>
        <c:manualLayout>
          <c:layoutTarget val="inner"/>
          <c:xMode val="edge"/>
          <c:yMode val="edge"/>
          <c:x val="2.4622156629196243E-2"/>
          <c:y val="2.6445070226339965E-2"/>
          <c:w val="0.52239145215386806"/>
          <c:h val="0.7682339707536555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spPr>
            <a:solidFill>
              <a:srgbClr val="C00000"/>
            </a:solidFill>
          </c:spPr>
          <c:explosion val="12"/>
          <c:dPt>
            <c:idx val="0"/>
            <c:spPr>
              <a:solidFill>
                <a:schemeClr val="accent1">
                  <a:lumMod val="75000"/>
                </a:schemeClr>
              </a:solidFill>
            </c:spPr>
          </c:dPt>
          <c:dPt>
            <c:idx val="1"/>
            <c:spPr>
              <a:solidFill>
                <a:srgbClr val="FFFF00"/>
              </a:solidFill>
            </c:spPr>
          </c:dPt>
          <c:dPt>
            <c:idx val="2"/>
            <c:spPr>
              <a:solidFill>
                <a:schemeClr val="accent4">
                  <a:lumMod val="75000"/>
                </a:schemeClr>
              </a:solidFill>
            </c:spPr>
          </c:dPt>
          <c:dPt>
            <c:idx val="3"/>
            <c:spPr>
              <a:solidFill>
                <a:srgbClr val="92D050"/>
              </a:solidFill>
            </c:spPr>
          </c:dPt>
          <c:dPt>
            <c:idx val="4"/>
            <c:spPr>
              <a:solidFill>
                <a:schemeClr val="bg2">
                  <a:lumMod val="50000"/>
                </a:schemeClr>
              </a:solidFill>
            </c:spPr>
          </c:dPt>
          <c:dPt>
            <c:idx val="5"/>
            <c:spPr>
              <a:solidFill>
                <a:schemeClr val="accent6">
                  <a:lumMod val="75000"/>
                </a:schemeClr>
              </a:solidFill>
            </c:spPr>
          </c:dPt>
          <c:dPt>
            <c:idx val="6"/>
            <c:explosion val="20"/>
            <c:spPr>
              <a:solidFill>
                <a:srgbClr val="ED11C3"/>
              </a:solidFill>
            </c:spPr>
          </c:dPt>
          <c:dPt>
            <c:idx val="7"/>
            <c:spPr>
              <a:solidFill>
                <a:srgbClr val="00B0F0"/>
              </a:solidFill>
            </c:spPr>
          </c:dPt>
          <c:dPt>
            <c:idx val="8"/>
            <c:spPr>
              <a:solidFill>
                <a:srgbClr val="00B0F0"/>
              </a:solidFill>
            </c:spPr>
          </c:dPt>
          <c:dLbls>
            <c:dLbl>
              <c:idx val="0"/>
              <c:layout>
                <c:manualLayout>
                  <c:x val="-2.9160233493806913E-2"/>
                  <c:y val="1.4581767514380421E-2"/>
                </c:manualLayout>
              </c:layout>
              <c:showVal val="1"/>
              <c:showPercent val="1"/>
            </c:dLbl>
            <c:dLbl>
              <c:idx val="1"/>
              <c:layout>
                <c:manualLayout>
                  <c:x val="-6.3991222580106977E-2"/>
                  <c:y val="-3.0203705418576348E-3"/>
                </c:manualLayout>
              </c:layout>
              <c:showVal val="1"/>
              <c:showPercent val="1"/>
            </c:dLbl>
            <c:dLbl>
              <c:idx val="2"/>
              <c:layout>
                <c:manualLayout>
                  <c:x val="1.5315627616838906E-2"/>
                  <c:y val="-5.1120398448868155E-2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5</a:t>
                    </a:r>
                    <a:r>
                      <a:rPr lang="en-US" dirty="0" smtClean="0"/>
                      <a:t>10</a:t>
                    </a:r>
                    <a:r>
                      <a:rPr lang="en-US" dirty="0"/>
                      <a:t>; </a:t>
                    </a:r>
                    <a:r>
                      <a:rPr lang="en-US" dirty="0" smtClean="0"/>
                      <a:t>2</a:t>
                    </a:r>
                    <a:r>
                      <a:rPr lang="ru-RU" dirty="0" smtClean="0"/>
                      <a:t>4</a:t>
                    </a:r>
                    <a:r>
                      <a:rPr lang="en-US" dirty="0" smtClean="0"/>
                      <a:t>%</a:t>
                    </a:r>
                    <a:endParaRPr lang="en-US" dirty="0"/>
                  </a:p>
                </c:rich>
              </c:tx>
              <c:showVal val="1"/>
              <c:showPercent val="1"/>
            </c:dLbl>
            <c:dLbl>
              <c:idx val="3"/>
              <c:layout>
                <c:manualLayout>
                  <c:x val="-1.5880440971874358E-2"/>
                  <c:y val="7.0432241405673007E-3"/>
                </c:manualLayout>
              </c:layout>
              <c:showVal val="1"/>
              <c:showPercent val="1"/>
            </c:dLbl>
            <c:dLbl>
              <c:idx val="6"/>
              <c:layout>
                <c:manualLayout>
                  <c:x val="-1.3246730555207481E-2"/>
                  <c:y val="-9.9422187611163983E-3"/>
                </c:manualLayout>
              </c:layout>
              <c:showVal val="1"/>
              <c:showPercent val="1"/>
            </c:dLbl>
            <c:dLbl>
              <c:idx val="8"/>
              <c:layout>
                <c:manualLayout>
                  <c:x val="8.2815729480733388E-2"/>
                  <c:y val="6.6004877099812374E-3"/>
                </c:manualLayout>
              </c:layout>
              <c:showVal val="1"/>
              <c:showPercent val="1"/>
            </c:dLbl>
            <c:dLbl>
              <c:idx val="9"/>
              <c:layout>
                <c:manualLayout>
                  <c:x val="-6.3991222580107032E-3"/>
                  <c:y val="5.2249000567822475E-3"/>
                </c:manualLayout>
              </c:layout>
              <c:showVal val="1"/>
              <c:showPercent val="1"/>
            </c:dLbl>
            <c:txPr>
              <a:bodyPr/>
              <a:lstStyle/>
              <a:p>
                <a:pPr>
                  <a:defRPr sz="1800" b="1"/>
                </a:pPr>
                <a:endParaRPr lang="ru-RU"/>
              </a:p>
            </c:txPr>
            <c:showVal val="1"/>
            <c:showPercent val="1"/>
          </c:dLbls>
          <c:cat>
            <c:strRef>
              <c:f>Лист1!$A$2:$A$11</c:f>
              <c:strCache>
                <c:ptCount val="10"/>
                <c:pt idx="0">
                  <c:v>Право на жилище</c:v>
                </c:pt>
                <c:pt idx="1">
                  <c:v>Право на семью и семейные связи</c:v>
                </c:pt>
                <c:pt idx="2">
                  <c:v>Право на образование</c:v>
                </c:pt>
                <c:pt idx="3">
                  <c:v>Право на достойный уровень жизни</c:v>
                </c:pt>
                <c:pt idx="4">
                  <c:v>Право на защиту от насилия</c:v>
                </c:pt>
                <c:pt idx="5">
                  <c:v>Право на жизнь и услуги здравоохранения</c:v>
                </c:pt>
                <c:pt idx="6">
                  <c:v>Право на социальное обеспечение</c:v>
                </c:pt>
                <c:pt idx="7">
                  <c:v>Право на гражданство</c:v>
                </c:pt>
                <c:pt idx="8">
                  <c:v>Право на свободу мысли, совести и религии</c:v>
                </c:pt>
                <c:pt idx="9">
                  <c:v>Иные обращения </c:v>
                </c:pt>
              </c:strCache>
            </c:strRef>
          </c:cat>
          <c:val>
            <c:numRef>
              <c:f>Лист1!$B$2:$B$11</c:f>
              <c:numCache>
                <c:formatCode>#,##0</c:formatCode>
                <c:ptCount val="10"/>
                <c:pt idx="0">
                  <c:v>437</c:v>
                </c:pt>
                <c:pt idx="1">
                  <c:v>434</c:v>
                </c:pt>
                <c:pt idx="2" formatCode="General">
                  <c:v>510</c:v>
                </c:pt>
                <c:pt idx="3" formatCode="General">
                  <c:v>196</c:v>
                </c:pt>
                <c:pt idx="4" formatCode="General">
                  <c:v>87</c:v>
                </c:pt>
                <c:pt idx="5" formatCode="General">
                  <c:v>109</c:v>
                </c:pt>
                <c:pt idx="6" formatCode="General">
                  <c:v>128</c:v>
                </c:pt>
                <c:pt idx="7" formatCode="General">
                  <c:v>16</c:v>
                </c:pt>
                <c:pt idx="8" formatCode="General">
                  <c:v>1</c:v>
                </c:pt>
                <c:pt idx="9" formatCode="General">
                  <c:v>20</c:v>
                </c:pt>
              </c:numCache>
            </c:numRef>
          </c:val>
        </c:ser>
        <c:dLbls>
          <c:showPercent val="1"/>
        </c:dLbls>
      </c:pie3DChart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60706131704593369"/>
          <c:y val="4.3910761154855933E-2"/>
          <c:w val="0.39206262748271126"/>
          <c:h val="0.95608923884514463"/>
        </c:manualLayout>
      </c:layout>
      <c:txPr>
        <a:bodyPr/>
        <a:lstStyle/>
        <a:p>
          <a:pPr>
            <a:defRPr sz="1600" b="1"/>
          </a:pPr>
          <a:endParaRPr lang="ru-RU"/>
        </a:p>
      </c:txPr>
    </c:legend>
    <c:plotVisOnly val="1"/>
    <c:dispBlanksAs val="zero"/>
  </c:chart>
  <c:externalData r:id="rId1"/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0.69512</cdr:y>
    </cdr:from>
    <cdr:to>
      <cdr:x>0.42149</cdr:x>
      <cdr:y>0.89716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0" y="4071966"/>
          <a:ext cx="3703566" cy="1183534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pPr algn="l"/>
          <a:r>
            <a:rPr lang="ru-RU" sz="2000" b="1" dirty="0" smtClean="0">
              <a:solidFill>
                <a:srgbClr val="FF0000"/>
              </a:solidFill>
            </a:rPr>
            <a:t>      </a:t>
          </a:r>
          <a:r>
            <a:rPr lang="ru-RU" sz="2000" b="1" u="sng" dirty="0" smtClean="0">
              <a:solidFill>
                <a:srgbClr val="FF0000"/>
              </a:solidFill>
            </a:rPr>
            <a:t>Право на образование (24%)</a:t>
          </a:r>
        </a:p>
      </cdr:txBody>
    </cdr:sp>
  </cdr:relSizeAnchor>
  <cdr:relSizeAnchor xmlns:cdr="http://schemas.openxmlformats.org/drawingml/2006/chartDrawing">
    <cdr:from>
      <cdr:x>0.10569</cdr:x>
      <cdr:y>0.57317</cdr:y>
    </cdr:from>
    <cdr:to>
      <cdr:x>0.16789</cdr:x>
      <cdr:y>0.70732</cdr:y>
    </cdr:to>
    <cdr:sp macro="" textlink="">
      <cdr:nvSpPr>
        <cdr:cNvPr id="5" name="Прямая со стрелкой 4"/>
        <cdr:cNvSpPr/>
      </cdr:nvSpPr>
      <cdr:spPr>
        <a:xfrm xmlns:a="http://schemas.openxmlformats.org/drawingml/2006/main" rot="5400000" flipH="1" flipV="1">
          <a:off x="809048" y="3477228"/>
          <a:ext cx="785822" cy="546529"/>
        </a:xfrm>
        <a:prstGeom xmlns:a="http://schemas.openxmlformats.org/drawingml/2006/main" prst="straightConnector1">
          <a:avLst/>
        </a:prstGeom>
        <a:ln xmlns:a="http://schemas.openxmlformats.org/drawingml/2006/main" w="38100">
          <a:solidFill>
            <a:schemeClr val="tx1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/>
        <a:lstStyle xmlns:a="http://schemas.openxmlformats.org/drawingml/2006/main"/>
        <a:p xmlns:a="http://schemas.openxmlformats.org/drawingml/2006/main">
          <a:endParaRPr lang="ru-RU"/>
        </a:p>
      </cdr:txBody>
    </cdr:sp>
  </cdr:relSizeAnchor>
  <cdr:relSizeAnchor xmlns:cdr="http://schemas.openxmlformats.org/drawingml/2006/chartDrawing">
    <cdr:from>
      <cdr:x>0.05785</cdr:x>
      <cdr:y>0.81972</cdr:y>
    </cdr:from>
    <cdr:to>
      <cdr:x>0.16364</cdr:x>
      <cdr:y>1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500066" y="4157698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ru-RU" sz="1100" dirty="0"/>
        </a:p>
      </cdr:txBody>
    </cdr:sp>
  </cdr:relSizeAnchor>
  <cdr:relSizeAnchor xmlns:cdr="http://schemas.openxmlformats.org/drawingml/2006/chartDrawing">
    <cdr:from>
      <cdr:x>0.02439</cdr:x>
      <cdr:y>0.71951</cdr:y>
    </cdr:from>
    <cdr:to>
      <cdr:x>0.18762</cdr:x>
      <cdr:y>0.88361</cdr:y>
    </cdr:to>
    <cdr:sp macro="" textlink="">
      <cdr:nvSpPr>
        <cdr:cNvPr id="7" name="TextBox 6"/>
        <cdr:cNvSpPr txBox="1"/>
      </cdr:nvSpPr>
      <cdr:spPr>
        <a:xfrm xmlns:a="http://schemas.openxmlformats.org/drawingml/2006/main">
          <a:off x="214314" y="4214842"/>
          <a:ext cx="1434299" cy="96129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/>
        <a:p xmlns:a="http://schemas.openxmlformats.org/drawingml/2006/main">
          <a:endParaRPr lang="ru-RU" dirty="0" smtClean="0">
            <a:latin typeface="+mn-lt"/>
            <a:ea typeface="+mn-ea"/>
            <a:cs typeface="+mn-cs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9918" cy="339884"/>
          </a:xfrm>
          <a:prstGeom prst="rect">
            <a:avLst/>
          </a:prstGeom>
        </p:spPr>
        <p:txBody>
          <a:bodyPr vert="horz" lIns="91393" tIns="45697" rIns="91393" bIns="45697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592027" y="0"/>
            <a:ext cx="4279918" cy="339884"/>
          </a:xfrm>
          <a:prstGeom prst="rect">
            <a:avLst/>
          </a:prstGeom>
        </p:spPr>
        <p:txBody>
          <a:bodyPr vert="horz" lIns="91393" tIns="45697" rIns="91393" bIns="45697" rtlCol="0"/>
          <a:lstStyle>
            <a:lvl1pPr algn="r">
              <a:defRPr sz="1200"/>
            </a:lvl1pPr>
          </a:lstStyle>
          <a:p>
            <a:fld id="{AFFBDD06-EF2A-42E4-8C24-E97ED8A71D1F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6456699"/>
            <a:ext cx="4279918" cy="339884"/>
          </a:xfrm>
          <a:prstGeom prst="rect">
            <a:avLst/>
          </a:prstGeom>
        </p:spPr>
        <p:txBody>
          <a:bodyPr vert="horz" lIns="91393" tIns="45697" rIns="91393" bIns="45697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592027" y="6456699"/>
            <a:ext cx="4279918" cy="339884"/>
          </a:xfrm>
          <a:prstGeom prst="rect">
            <a:avLst/>
          </a:prstGeom>
        </p:spPr>
        <p:txBody>
          <a:bodyPr vert="horz" lIns="91393" tIns="45697" rIns="91393" bIns="45697" rtlCol="0" anchor="b"/>
          <a:lstStyle>
            <a:lvl1pPr algn="r">
              <a:defRPr sz="1200"/>
            </a:lvl1pPr>
          </a:lstStyle>
          <a:p>
            <a:fld id="{603B4A71-F180-431B-9C91-DE679C8909F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279918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592027" y="0"/>
            <a:ext cx="4279918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A5756C5-8892-4123-8454-CE2DC72FCEAC}" type="datetimeFigureOut">
              <a:rPr lang="ru-RU" smtClean="0"/>
              <a:pPr/>
              <a:t>07.12.2018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238500" y="511175"/>
            <a:ext cx="3397250" cy="25479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86965" y="3229442"/>
            <a:ext cx="7900322" cy="30589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456699"/>
            <a:ext cx="4279918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592027" y="6456699"/>
            <a:ext cx="4279918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32F633-A86A-4171-A105-B2D4A44570F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A664E6-EC3E-4AFC-85B7-2354EBF68825}" type="datetimeFigureOut">
              <a:rPr lang="ru-RU"/>
              <a:pPr>
                <a:defRPr/>
              </a:pPr>
              <a:t>07.12.2018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42F1CD-5E6E-4B60-857B-BE52EF75121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0EFC1C-E820-47A3-8936-600E5971D888}" type="datetimeFigureOut">
              <a:rPr lang="ru-RU"/>
              <a:pPr>
                <a:defRPr/>
              </a:pPr>
              <a:t>07.12.2018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33B6DB-AFCA-4641-B32C-5C4843D08BE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3095ED-23BF-41BB-92E8-63C07E5E21E0}" type="datetimeFigureOut">
              <a:rPr lang="ru-RU"/>
              <a:pPr>
                <a:defRPr/>
              </a:pPr>
              <a:t>07.12.2018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E1A637-7F04-4685-A129-2CC6CF8E00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BED067-3D1F-40F0-9CE9-6DF4AF256C4C}" type="datetimeFigureOut">
              <a:rPr lang="ru-RU"/>
              <a:pPr>
                <a:defRPr/>
              </a:pPr>
              <a:t>07.12.2018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51F726-B425-44E2-A005-D0F333D3B2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A4C737-F3CD-4805-9241-24AD53D2F45B}" type="datetimeFigureOut">
              <a:rPr lang="ru-RU"/>
              <a:pPr>
                <a:defRPr/>
              </a:pPr>
              <a:t>07.12.2018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C6E483-0B2E-450B-A873-EEFAC2A43E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A33290-ACD1-4883-8F70-3018211E1F38}" type="datetimeFigureOut">
              <a:rPr lang="ru-RU"/>
              <a:pPr>
                <a:defRPr/>
              </a:pPr>
              <a:t>07.12.2018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002F85-FEC1-4C39-A06B-CD4E1D7AA55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CCE324-4B0C-418B-9D8D-22326F6A0A29}" type="datetimeFigureOut">
              <a:rPr lang="ru-RU"/>
              <a:pPr>
                <a:defRPr/>
              </a:pPr>
              <a:t>07.12.2018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F000D1-C881-4A47-A999-CBAC1B2A55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FDC097-F852-4CB9-AB7F-9B254A1F42DB}" type="datetimeFigureOut">
              <a:rPr lang="ru-RU"/>
              <a:pPr>
                <a:defRPr/>
              </a:pPr>
              <a:t>07.12.2018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02CBBC-3809-4FC5-B4F0-D8F2040E324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E36756-CBEA-4B7A-8A04-A42CA68D7168}" type="datetimeFigureOut">
              <a:rPr lang="ru-RU"/>
              <a:pPr>
                <a:defRPr/>
              </a:pPr>
              <a:t>07.12.2018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CB68F8-0506-4587-92CF-FF7E9143B81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3967CB-5E8E-4A2C-9D49-FA313CDEBAD0}" type="datetimeFigureOut">
              <a:rPr lang="ru-RU"/>
              <a:pPr>
                <a:defRPr/>
              </a:pPr>
              <a:t>07.12.2018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64F21E-1A7F-419B-848B-0AFEF71E69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54020B-8E24-4B0C-AC32-88A3250F17EC}" type="datetimeFigureOut">
              <a:rPr lang="ru-RU"/>
              <a:pPr>
                <a:defRPr/>
              </a:pPr>
              <a:t>07.12.2018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219B9DE-8507-4FC9-956F-1A429450500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638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9AEA41CF-DA23-4FAB-AB2B-E93706B11BD6}" type="datetimeFigureOut">
              <a:rPr lang="ru-RU"/>
              <a:pPr>
                <a:defRPr/>
              </a:pPr>
              <a:t>07.12.2018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D44404E-60D7-4F82-8105-4D8D3044F1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10" Type="http://schemas.openxmlformats.org/officeDocument/2006/relationships/image" Target="../media/image11.jpeg"/><Relationship Id="rId4" Type="http://schemas.openxmlformats.org/officeDocument/2006/relationships/image" Target="../media/image5.jpeg"/><Relationship Id="rId9" Type="http://schemas.openxmlformats.org/officeDocument/2006/relationships/image" Target="../media/image1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3600" b="1" dirty="0" smtClean="0"/>
              <a:t>Отдельные вопросы  </a:t>
            </a:r>
            <a:br>
              <a:rPr lang="ru-RU" sz="3600" b="1" dirty="0" smtClean="0"/>
            </a:br>
            <a:r>
              <a:rPr lang="ru-RU" sz="3600" b="1" dirty="0" smtClean="0"/>
              <a:t> в области обеспечения информационной безопасности детей в сети Интернет</a:t>
            </a:r>
            <a:r>
              <a:rPr lang="ru-RU" sz="3200" dirty="0" smtClean="0"/>
              <a:t/>
            </a:r>
            <a:br>
              <a:rPr lang="ru-RU" sz="3200" dirty="0" smtClean="0"/>
            </a:br>
            <a:endParaRPr 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>
          <a:xfrm>
            <a:off x="3571836" y="4500570"/>
            <a:ext cx="5572164" cy="1752600"/>
          </a:xfrm>
        </p:spPr>
        <p:txBody>
          <a:bodyPr/>
          <a:lstStyle/>
          <a:p>
            <a:r>
              <a:rPr lang="ru-RU" sz="18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Сафина Э.Р.</a:t>
            </a:r>
          </a:p>
          <a:p>
            <a:r>
              <a:rPr lang="ru-RU" sz="18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Начальник отдела по защите прав и законных интересов детей Аппарата Уполномоченного по правам ребенка в РТ</a:t>
            </a:r>
            <a:endParaRPr lang="ru-RU" sz="2400" b="1" i="1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4" name="Рисунок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255357" y="6215058"/>
            <a:ext cx="1888643" cy="6429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34" name="Picture 22" descr="Картинки по запросу дети и робототехника фото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72264" y="2214554"/>
            <a:ext cx="2357454" cy="250672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Помогите ребенку на</a:t>
            </a:r>
            <a:endParaRPr lang="ru-RU" dirty="0"/>
          </a:p>
        </p:txBody>
      </p:sp>
      <p:pic>
        <p:nvPicPr>
          <p:cNvPr id="38914" name="Picture 2" descr="http://bezopasnost-detej.ru/images/2013/71-kak-zashchitit-detej-ot-internet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286116" cy="20496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915" name="Picture 3" descr="C:\Users\CHILDR\Documents\ЭР Сафина\мероприятия, семинары, конкурсы коллегии\Совет безопасности апрель 2017\Roles-Of-Parents-To-Their-Children-Using-Internet.jpg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00364" y="0"/>
            <a:ext cx="3431768" cy="22859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917" name="Picture 5" descr="Картинки по запросу дети в интернете фото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57950" y="1"/>
            <a:ext cx="2786050" cy="20419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924" name="Picture 12" descr="C:\Users\CHILDR\Documents\ЭР Сафина\мероприятия, семинары, конкурсы коллегии\Совет безопасности апрель 2017\pedagogicheskij-proekt-detskij-sad-semya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5005384"/>
            <a:ext cx="2782022" cy="18526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926" name="Picture 14" descr="Картинки по запросу семья и дети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071802" y="4786322"/>
            <a:ext cx="2776474" cy="20716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8928" name="Picture 16" descr="Картинки по запросу семья и спорт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3143240" y="2285992"/>
            <a:ext cx="3214710" cy="20801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" name="TextBox 12"/>
          <p:cNvSpPr txBox="1"/>
          <p:nvPr/>
        </p:nvSpPr>
        <p:spPr>
          <a:xfrm>
            <a:off x="0" y="2000240"/>
            <a:ext cx="2598981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none" rtlCol="0">
            <a:spAutoFit/>
          </a:bodyPr>
          <a:lstStyle/>
          <a:p>
            <a:r>
              <a:rPr lang="ru-RU" b="1" dirty="0" smtClean="0"/>
              <a:t>Быть рядом с ребенком</a:t>
            </a:r>
            <a:endParaRPr lang="ru-RU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3857620" y="2000240"/>
            <a:ext cx="4714908" cy="369332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b="1" dirty="0" smtClean="0"/>
              <a:t>Проявить интерес к деятельности ребенка</a:t>
            </a:r>
            <a:endParaRPr lang="ru-RU" b="1" dirty="0"/>
          </a:p>
        </p:txBody>
      </p:sp>
      <p:pic>
        <p:nvPicPr>
          <p:cNvPr id="38930" name="Picture 18" descr="Картинки по запросу семья и спорт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000728" y="4763795"/>
            <a:ext cx="3143272" cy="209420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TextBox 15"/>
          <p:cNvSpPr txBox="1"/>
          <p:nvPr/>
        </p:nvSpPr>
        <p:spPr>
          <a:xfrm>
            <a:off x="1142976" y="4357694"/>
            <a:ext cx="6706765" cy="369332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Помочь ребенку найти </a:t>
            </a:r>
            <a:r>
              <a:rPr lang="ru-RU" b="1" smtClean="0"/>
              <a:t>себя вне виртуального </a:t>
            </a:r>
            <a:r>
              <a:rPr lang="ru-RU" b="1" dirty="0" smtClean="0"/>
              <a:t>пространства</a:t>
            </a:r>
            <a:endParaRPr lang="ru-RU" b="1" dirty="0"/>
          </a:p>
        </p:txBody>
      </p:sp>
      <p:pic>
        <p:nvPicPr>
          <p:cNvPr id="38932" name="Picture 20" descr="Картинки по запросу семья и спорт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0" y="2571744"/>
            <a:ext cx="3158745" cy="17509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Ответы подростков в возрасте 12-17 лет на вопрос «Что бы вы взяли с собой на необитаемый остров»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1" descr="C:\Users\CHILDR\Documents\ЭР Сафина\мероприятия, семинары, конкурсы коллегии\Совет безопасности апрель 2017\Konvencija.jpg"/>
          <p:cNvPicPr>
            <a:picLocks noChangeAspect="1" noChangeArrowheads="1"/>
          </p:cNvPicPr>
          <p:nvPr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lum bright="40000" contrast="-30000"/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142852"/>
            <a:ext cx="8715436" cy="1143008"/>
          </a:xfr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Конвенция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ООН  о правах ребенка</a:t>
            </a:r>
            <a:br>
              <a:rPr lang="ru-RU" sz="2800" b="1" dirty="0" smtClean="0">
                <a:latin typeface="Arial" pitchFamily="34" charset="0"/>
                <a:cs typeface="Arial" pitchFamily="34" charset="0"/>
              </a:rPr>
            </a:b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(20.11.1989)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1285860"/>
            <a:ext cx="9001156" cy="4911741"/>
          </a:xfrm>
        </p:spPr>
        <p:txBody>
          <a:bodyPr/>
          <a:lstStyle/>
          <a:p>
            <a:pPr algn="just">
              <a:buNone/>
            </a:pPr>
            <a:r>
              <a:rPr lang="ru-RU" sz="1700" b="1" dirty="0" smtClean="0">
                <a:latin typeface="Arial" pitchFamily="34" charset="0"/>
                <a:cs typeface="Arial" pitchFamily="34" charset="0"/>
              </a:rPr>
              <a:t>	</a:t>
            </a:r>
            <a:endParaRPr lang="ru-RU" sz="1700" b="1" dirty="0" smtClean="0">
              <a:latin typeface="Arial" pitchFamily="34" charset="0"/>
              <a:cs typeface="Arial" pitchFamily="34" charset="0"/>
            </a:endParaRPr>
          </a:p>
          <a:p>
            <a:pPr algn="just">
              <a:buNone/>
            </a:pPr>
            <a:r>
              <a:rPr lang="ru-RU" sz="1700" b="1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sz="1700" b="1" u="sng" dirty="0" smtClean="0">
                <a:latin typeface="Arial" pitchFamily="34" charset="0"/>
                <a:cs typeface="Arial" pitchFamily="34" charset="0"/>
              </a:rPr>
              <a:t>Статья </a:t>
            </a:r>
            <a:r>
              <a:rPr lang="ru-RU" sz="1700" b="1" u="sng" dirty="0" smtClean="0">
                <a:latin typeface="Arial" pitchFamily="34" charset="0"/>
                <a:cs typeface="Arial" pitchFamily="34" charset="0"/>
              </a:rPr>
              <a:t>13</a:t>
            </a:r>
          </a:p>
          <a:p>
            <a:pPr algn="just">
              <a:buNone/>
            </a:pPr>
            <a:r>
              <a:rPr lang="ru-RU" sz="1700" dirty="0" smtClean="0">
                <a:latin typeface="Arial" pitchFamily="34" charset="0"/>
                <a:cs typeface="Arial" pitchFamily="34" charset="0"/>
              </a:rPr>
              <a:t>	1. </a:t>
            </a:r>
            <a:r>
              <a:rPr lang="ru-RU" sz="1700" b="1" dirty="0" smtClean="0">
                <a:latin typeface="Arial" pitchFamily="34" charset="0"/>
                <a:cs typeface="Arial" pitchFamily="34" charset="0"/>
              </a:rPr>
              <a:t>Ребенок имеет право свободно выражать свое мнение; это право включает свободу искать, получать и передавать информацию и идеи любого рода</a:t>
            </a:r>
          </a:p>
          <a:p>
            <a:pPr algn="just">
              <a:buNone/>
            </a:pPr>
            <a:r>
              <a:rPr lang="ru-RU" sz="1700" b="1" dirty="0" smtClean="0">
                <a:latin typeface="Arial" pitchFamily="34" charset="0"/>
                <a:cs typeface="Arial" pitchFamily="34" charset="0"/>
              </a:rPr>
              <a:t>	2. Осуществление этого права может подвергаться некоторым ограничениям, …которые предусмотрены законом и которые необходимы:</a:t>
            </a:r>
          </a:p>
          <a:p>
            <a:pPr algn="just">
              <a:buNone/>
            </a:pPr>
            <a:r>
              <a:rPr lang="ru-RU" sz="1700" b="1" i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1700" b="1" i="1" dirty="0" err="1" smtClean="0">
                <a:latin typeface="Arial" pitchFamily="34" charset="0"/>
                <a:cs typeface="Arial" pitchFamily="34" charset="0"/>
              </a:rPr>
              <a:t>a</a:t>
            </a:r>
            <a:r>
              <a:rPr lang="ru-RU" sz="1700" b="1" dirty="0" smtClean="0">
                <a:latin typeface="Arial" pitchFamily="34" charset="0"/>
                <a:cs typeface="Arial" pitchFamily="34" charset="0"/>
              </a:rPr>
              <a:t>) для уважения прав и репутации других лиц</a:t>
            </a:r>
          </a:p>
          <a:p>
            <a:pPr algn="just">
              <a:buNone/>
            </a:pPr>
            <a:r>
              <a:rPr lang="ru-RU" sz="1700" b="1" i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1700" b="1" i="1" dirty="0" err="1" smtClean="0">
                <a:latin typeface="Arial" pitchFamily="34" charset="0"/>
                <a:cs typeface="Arial" pitchFamily="34" charset="0"/>
              </a:rPr>
              <a:t>b</a:t>
            </a:r>
            <a:r>
              <a:rPr lang="ru-RU" sz="1700" b="1" dirty="0" smtClean="0">
                <a:latin typeface="Arial" pitchFamily="34" charset="0"/>
                <a:cs typeface="Arial" pitchFamily="34" charset="0"/>
              </a:rPr>
              <a:t>) для охраны государственной безопасности или общественного порядка, или здоровья или нравственности населения</a:t>
            </a:r>
          </a:p>
          <a:p>
            <a:pPr>
              <a:buNone/>
            </a:pPr>
            <a:r>
              <a:rPr lang="ru-RU" sz="1700" b="1" dirty="0" smtClean="0">
                <a:latin typeface="Arial" pitchFamily="34" charset="0"/>
                <a:cs typeface="Arial" pitchFamily="34" charset="0"/>
              </a:rPr>
              <a:t>	</a:t>
            </a:r>
            <a:r>
              <a:rPr lang="ru-RU" sz="1700" b="1" u="sng" dirty="0" smtClean="0">
                <a:latin typeface="Arial" pitchFamily="34" charset="0"/>
                <a:cs typeface="Arial" pitchFamily="34" charset="0"/>
              </a:rPr>
              <a:t>Статья 17</a:t>
            </a:r>
          </a:p>
          <a:p>
            <a:pPr algn="just">
              <a:buNone/>
            </a:pPr>
            <a:r>
              <a:rPr lang="ru-RU" sz="1700" b="1" dirty="0" smtClean="0">
                <a:latin typeface="Arial" pitchFamily="34" charset="0"/>
                <a:cs typeface="Arial" pitchFamily="34" charset="0"/>
              </a:rPr>
              <a:t>   		Государства – участники признают важную роль средств массовой информации и обеспечивают, чтобы ребенок имел доступ к информации и материалам из различных … источников, которые направлены на содействие социальному, духовному и моральному благополучию, а также здоровому физическому и психическому развитию ребенка</a:t>
            </a:r>
          </a:p>
          <a:p>
            <a:pPr algn="just">
              <a:buNone/>
            </a:pPr>
            <a:r>
              <a:rPr lang="ru-RU" sz="1700" b="1" dirty="0" smtClean="0">
                <a:latin typeface="Arial" pitchFamily="34" charset="0"/>
                <a:cs typeface="Arial" pitchFamily="34" charset="0"/>
              </a:rPr>
              <a:t>	С этой целью государства-участники:</a:t>
            </a:r>
          </a:p>
          <a:p>
            <a:pPr algn="just">
              <a:buNone/>
            </a:pPr>
            <a:r>
              <a:rPr lang="ru-RU" sz="1700" b="1" i="1" dirty="0" smtClean="0">
                <a:latin typeface="Arial" pitchFamily="34" charset="0"/>
                <a:cs typeface="Arial" pitchFamily="34" charset="0"/>
              </a:rPr>
              <a:t>	…</a:t>
            </a:r>
          </a:p>
          <a:p>
            <a:pPr algn="just">
              <a:buNone/>
            </a:pPr>
            <a:r>
              <a:rPr lang="ru-RU" sz="1700" b="1" i="1" dirty="0" err="1" smtClean="0">
                <a:latin typeface="Arial" pitchFamily="34" charset="0"/>
                <a:cs typeface="Arial" pitchFamily="34" charset="0"/>
              </a:rPr>
              <a:t>e</a:t>
            </a:r>
            <a:r>
              <a:rPr lang="ru-RU" sz="1700" b="1" dirty="0" smtClean="0">
                <a:latin typeface="Arial" pitchFamily="34" charset="0"/>
                <a:cs typeface="Arial" pitchFamily="34" charset="0"/>
              </a:rPr>
              <a:t>) поощряют разработку надлежащих принципов защиты ребенка от информации и материалов, наносящих вред его благополучию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14422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400" b="1" dirty="0" smtClean="0"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2400" b="1" dirty="0" smtClean="0"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Федеральное законодательство  </a:t>
            </a:r>
            <a:br>
              <a:rPr lang="ru-RU" sz="2400" b="1" dirty="0" smtClean="0"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о защите детей от информации, причиняющей вред </a:t>
            </a:r>
            <a:br>
              <a:rPr lang="ru-RU" sz="2400" b="1" dirty="0" smtClean="0">
                <a:latin typeface="Arial" pitchFamily="34" charset="0"/>
                <a:cs typeface="Arial" pitchFamily="34" charset="0"/>
              </a:rPr>
            </a:b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их здоровью и развитию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357298"/>
            <a:ext cx="8643998" cy="5072098"/>
          </a:xfrm>
        </p:spPr>
        <p:txBody>
          <a:bodyPr/>
          <a:lstStyle/>
          <a:p>
            <a:pPr algn="just"/>
            <a:endParaRPr lang="ru-RU" sz="1000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000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"Доктрина информационной безопасности Российской Федерации" (утв. Президентом РФ 09.09.2000 N Пр-1895)</a:t>
            </a:r>
          </a:p>
          <a:p>
            <a:pPr algn="just"/>
            <a:r>
              <a:rPr lang="ru-RU" sz="2000" dirty="0" smtClean="0">
                <a:latin typeface="Arial" pitchFamily="34" charset="0"/>
                <a:cs typeface="Arial" pitchFamily="34" charset="0"/>
              </a:rPr>
              <a:t>Федеральный закон от 29.12.2010 года </a:t>
            </a:r>
            <a:br>
              <a:rPr lang="ru-RU" sz="2000" dirty="0" smtClean="0">
                <a:latin typeface="Arial" pitchFamily="34" charset="0"/>
                <a:cs typeface="Arial" pitchFamily="34" charset="0"/>
              </a:rPr>
            </a:br>
            <a:r>
              <a:rPr lang="ru-RU" sz="2000" dirty="0" smtClean="0">
                <a:latin typeface="Arial" pitchFamily="34" charset="0"/>
                <a:cs typeface="Arial" pitchFamily="34" charset="0"/>
              </a:rPr>
              <a:t>№ 436-ФЗ «О защите детей от информации, наносящей вред их здоровью и развитию»</a:t>
            </a:r>
          </a:p>
          <a:p>
            <a:pPr algn="just"/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000" dirty="0" smtClean="0">
                <a:latin typeface="Arial" pitchFamily="34" charset="0"/>
                <a:cs typeface="Arial" pitchFamily="34" charset="0"/>
              </a:rPr>
              <a:t> Федеральный закон от 27.07.2006 N 149-ФЗ «О защите детей от информации, причиняющей вред их здоровью и развитию» и отдельные законодательные акты Российской Федерации» </a:t>
            </a:r>
            <a:r>
              <a:rPr lang="ru-RU" sz="1800" i="1" dirty="0" smtClean="0">
                <a:latin typeface="Arial" pitchFamily="34" charset="0"/>
                <a:cs typeface="Arial" pitchFamily="34" charset="0"/>
              </a:rPr>
              <a:t>(в редакции Федерального закона от 28.07.2012 г. № 139-ФЗ)</a:t>
            </a:r>
          </a:p>
          <a:p>
            <a:pPr algn="just">
              <a:buNone/>
            </a:pPr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pPr algn="just"/>
            <a:endParaRPr lang="ru-RU" sz="8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000" dirty="0" smtClean="0">
                <a:latin typeface="Arial" pitchFamily="34" charset="0"/>
                <a:cs typeface="Arial" pitchFamily="34" charset="0"/>
              </a:rPr>
              <a:t> Распоряжение Правительства РФ от 02.12.2015 N 2471-р «Об утверждении Концепции информационной безопасности детей»</a:t>
            </a:r>
          </a:p>
          <a:p>
            <a:pPr algn="just">
              <a:buNone/>
            </a:pP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Указ Президента РФ от 05.12.2016 N 646 "Об утверждении Доктрины информационной безопасности Российской Федерации"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14356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sz="3200" b="1" dirty="0" smtClean="0"/>
              <a:t>Новации федерального законодательства 2017</a:t>
            </a:r>
            <a:endParaRPr lang="ru-RU" sz="3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857232"/>
            <a:ext cx="8786874" cy="4525963"/>
          </a:xfrm>
        </p:spPr>
        <p:txBody>
          <a:bodyPr/>
          <a:lstStyle/>
          <a:p>
            <a:pPr algn="just">
              <a:buFont typeface="Wingdings" pitchFamily="2" charset="2"/>
              <a:buChar char="§"/>
            </a:pPr>
            <a:r>
              <a:rPr lang="ru-RU" sz="1800" dirty="0" smtClean="0"/>
              <a:t>	</a:t>
            </a:r>
            <a:r>
              <a:rPr lang="ru-RU" sz="2000" b="1" dirty="0" smtClean="0"/>
              <a:t>Федеральный  закон от 07.06.2017 № 109-ФЗ "О внесении изменений в Федеральный закон "Об основах системы профилактики безнадзорности и правонарушений несовершеннолетних" и статью 15.1 Федерального закона "Об информации, информационных технологиях и о защите информации" в части установления дополнительных механизмов противодействия деятельности, направленной на побуждение детей к суицидальному поведению</a:t>
            </a:r>
            <a:r>
              <a:rPr lang="ru-RU" sz="2000" dirty="0" smtClean="0"/>
              <a:t>" </a:t>
            </a:r>
            <a:endParaRPr lang="ru-RU" sz="1800" dirty="0" smtClean="0"/>
          </a:p>
          <a:p>
            <a:pPr algn="just">
              <a:buNone/>
            </a:pPr>
            <a:r>
              <a:rPr lang="ru-RU" sz="1800" dirty="0" smtClean="0"/>
              <a:t>	направлен на выявление и пресечение преступлений, связанных со склонением детей к самоубийствам</a:t>
            </a:r>
          </a:p>
          <a:p>
            <a:r>
              <a:rPr lang="ru-RU" sz="2000" b="1" dirty="0" smtClean="0"/>
              <a:t>Федеральный закон от 07.06.2017 № 120-ФЗ "О внесении изменений в Уголовный кодекс Российской Федерации и статью 151 Уголовно-процессуального кодекса Российской Федерации в части установления дополнительных механизмов противодействия деятельности, направленной на побуждение детей к суицидальному поведению" </a:t>
            </a:r>
          </a:p>
          <a:p>
            <a:pPr>
              <a:buNone/>
            </a:pPr>
            <a:r>
              <a:rPr lang="ru-RU" sz="2000" b="1" dirty="0" smtClean="0"/>
              <a:t>	</a:t>
            </a:r>
            <a:r>
              <a:rPr lang="ru-RU" sz="1800" dirty="0" smtClean="0"/>
              <a:t> предусматривает уголовную ответственность </a:t>
            </a:r>
            <a:r>
              <a:rPr lang="ru-RU" sz="1800" u="sng" dirty="0" smtClean="0"/>
              <a:t>за склонение </a:t>
            </a:r>
            <a:r>
              <a:rPr lang="ru-RU" sz="1800" dirty="0" smtClean="0"/>
              <a:t>несовершеннолетних лиц </a:t>
            </a:r>
            <a:r>
              <a:rPr lang="ru-RU" sz="1800" u="sng" dirty="0" smtClean="0"/>
              <a:t>к самоубийству</a:t>
            </a:r>
            <a:r>
              <a:rPr lang="ru-RU" sz="1800" dirty="0" smtClean="0"/>
              <a:t>, </a:t>
            </a:r>
            <a:r>
              <a:rPr lang="ru-RU" sz="1800" u="sng" dirty="0" smtClean="0"/>
              <a:t>доведение до самоубийства </a:t>
            </a:r>
            <a:r>
              <a:rPr lang="ru-RU" sz="1800" dirty="0" smtClean="0"/>
              <a:t>несовершеннолетнего в публичном выступлении, публично демонстрирующемся произведении, </a:t>
            </a:r>
            <a:r>
              <a:rPr lang="ru-RU" sz="1800" u="sng" dirty="0" smtClean="0"/>
              <a:t>средствах массовой информации или сети «</a:t>
            </a:r>
            <a:r>
              <a:rPr lang="ru-RU" sz="1800" u="sng" smtClean="0"/>
              <a:t>Интернет»</a:t>
            </a:r>
            <a:endParaRPr lang="ru-RU" sz="1800" u="sng" dirty="0" smtClean="0"/>
          </a:p>
          <a:p>
            <a:pPr algn="just">
              <a:buNone/>
            </a:pPr>
            <a:endParaRPr lang="ru-RU" sz="1800" dirty="0" smtClean="0"/>
          </a:p>
          <a:p>
            <a:pPr algn="just"/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25470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Работа с детьми и подростками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4282" y="1285860"/>
            <a:ext cx="4000528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Повышение уровня цифровой грамотности детей и подростков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1142976" y="4500570"/>
            <a:ext cx="7286676" cy="92333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РАБОТА С РОДИТЕЛЯМИ </a:t>
            </a:r>
          </a:p>
          <a:p>
            <a:pPr algn="ctr"/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86314" y="1285860"/>
            <a:ext cx="4000528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Повышение уровня </a:t>
            </a:r>
            <a:r>
              <a:rPr lang="ru-RU" b="1" dirty="0" err="1" smtClean="0">
                <a:latin typeface="Arial" pitchFamily="34" charset="0"/>
                <a:cs typeface="Arial" pitchFamily="34" charset="0"/>
              </a:rPr>
              <a:t>стрессоустойчивости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 детей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357158" y="2928934"/>
            <a:ext cx="3857652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Уроки полезного и безопасного Интернета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786314" y="2928934"/>
            <a:ext cx="4214810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Уроки личностного развития </a:t>
            </a:r>
          </a:p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детей и подростков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42844" y="0"/>
            <a:ext cx="8858312" cy="83099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Вызовы родителям: </a:t>
            </a:r>
          </a:p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индикаторы низкой цифровой компетентности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2844" y="1071546"/>
            <a:ext cx="8858312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90% родителей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не знают о средствах технического контроля за безопасностью ребенка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2844" y="2000240"/>
            <a:ext cx="8858312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90% родителей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не интересуются, что за программное обеспечение стоит на компьютере ребенка 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42844" y="2857496"/>
            <a:ext cx="8858312" cy="70788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92% родителей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не могут помочь детям при решении всех проблем в Сети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42844" y="3786190"/>
            <a:ext cx="8858312" cy="384721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900" b="1" dirty="0" smtClean="0">
                <a:latin typeface="Arial" pitchFamily="34" charset="0"/>
                <a:cs typeface="Arial" pitchFamily="34" charset="0"/>
              </a:rPr>
              <a:t>46% родителей</a:t>
            </a:r>
            <a:r>
              <a:rPr lang="ru-RU" sz="1900" dirty="0" smtClean="0">
                <a:latin typeface="Arial" pitchFamily="34" charset="0"/>
                <a:cs typeface="Arial" pitchFamily="34" charset="0"/>
              </a:rPr>
              <a:t> чувствуют себя неуверенными </a:t>
            </a:r>
            <a:r>
              <a:rPr lang="ru-RU" sz="1900" dirty="0" err="1" smtClean="0">
                <a:latin typeface="Arial" pitchFamily="34" charset="0"/>
                <a:cs typeface="Arial" pitchFamily="34" charset="0"/>
              </a:rPr>
              <a:t>интернет-пользователями</a:t>
            </a:r>
            <a:endParaRPr lang="ru-RU" sz="19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42844" y="4429132"/>
            <a:ext cx="8858312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84% детей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не обращаются за помощью к родителям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42844" y="5000636"/>
            <a:ext cx="8858312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Каждый третий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родитель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 не знает о проблемах ребенка в Интернете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42844" y="5572140"/>
            <a:ext cx="8858312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Каждого пятого  родителя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пользоваться Интернетом научили дети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42844" y="6215082"/>
            <a:ext cx="8715436" cy="40011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Более половины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детей не считают полезной помощь родителей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74638"/>
            <a:ext cx="8501122" cy="725470"/>
          </a:xfr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Формы медиации родителей</a:t>
            </a:r>
            <a:endParaRPr lang="ru-RU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57158" y="2214554"/>
            <a:ext cx="8572560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prstClr val="black"/>
                </a:solidFill>
                <a:latin typeface="+mn-lt"/>
                <a:cs typeface="+mn-cs"/>
              </a:rPr>
              <a:t>2. </a:t>
            </a:r>
            <a:r>
              <a:rPr lang="ru-RU" b="1" u="sng" dirty="0" smtClean="0">
                <a:solidFill>
                  <a:srgbClr val="C00000"/>
                </a:solidFill>
                <a:latin typeface="+mn-lt"/>
                <a:cs typeface="+mn-cs"/>
              </a:rPr>
              <a:t>Активная медиация безопасности ребенка в интернете </a:t>
            </a:r>
            <a:r>
              <a:rPr lang="ru-RU" b="1" dirty="0" smtClean="0">
                <a:solidFill>
                  <a:prstClr val="black"/>
                </a:solidFill>
                <a:latin typeface="+mn-lt"/>
                <a:cs typeface="+mn-cs"/>
              </a:rPr>
              <a:t>— родитель общается с ребенком о том, как безопасно вести себя в Интернете, дает советы и учит, как правильно себя вести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285720" y="1214422"/>
            <a:ext cx="8643998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prstClr val="black"/>
                </a:solidFill>
              </a:rPr>
              <a:t>1. </a:t>
            </a:r>
            <a:r>
              <a:rPr lang="ru-RU" b="1" u="sng" dirty="0" smtClean="0">
                <a:solidFill>
                  <a:srgbClr val="C00000"/>
                </a:solidFill>
              </a:rPr>
              <a:t>Активная медиация использования Интернета </a:t>
            </a:r>
            <a:r>
              <a:rPr lang="ru-RU" b="1" dirty="0" smtClean="0">
                <a:solidFill>
                  <a:prstClr val="black"/>
                </a:solidFill>
              </a:rPr>
              <a:t>— родитель присутствует при использовании Интернета ребенком и помогает ему</a:t>
            </a:r>
            <a:endParaRPr lang="ru-RU" b="1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357158" y="5214950"/>
            <a:ext cx="8572560" cy="923330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>
                <a:solidFill>
                  <a:schemeClr val="dk1"/>
                </a:solidFill>
                <a:latin typeface="+mn-lt"/>
                <a:cs typeface="+mn-cs"/>
              </a:rPr>
              <a:t>5. </a:t>
            </a:r>
            <a:r>
              <a:rPr lang="ru-RU" b="1" u="sng" dirty="0" smtClean="0">
                <a:solidFill>
                  <a:srgbClr val="C00000"/>
                </a:solidFill>
                <a:latin typeface="+mn-lt"/>
                <a:cs typeface="+mn-cs"/>
              </a:rPr>
              <a:t>Техническое ограничение </a:t>
            </a:r>
            <a:r>
              <a:rPr lang="ru-RU" b="1" dirty="0" smtClean="0">
                <a:solidFill>
                  <a:schemeClr val="dk1"/>
                </a:solidFill>
                <a:latin typeface="+mn-lt"/>
                <a:cs typeface="+mn-cs"/>
              </a:rPr>
              <a:t>— использование специальных программ, которые позволяют блокировать и фильтровать сайты, отслеживать посещенные сайты или устанавливать ограничения на </a:t>
            </a:r>
            <a:r>
              <a:rPr lang="ru-RU" b="1" smtClean="0">
                <a:solidFill>
                  <a:schemeClr val="dk1"/>
                </a:solidFill>
                <a:latin typeface="+mn-lt"/>
                <a:cs typeface="+mn-cs"/>
              </a:rPr>
              <a:t>время пользования</a:t>
            </a:r>
            <a:endParaRPr lang="ru-RU" b="1" dirty="0" smtClean="0">
              <a:solidFill>
                <a:schemeClr val="dk1"/>
              </a:solidFill>
              <a:latin typeface="+mn-lt"/>
              <a:cs typeface="+mn-cs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357158" y="3429000"/>
            <a:ext cx="8572560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b="1" dirty="0" smtClean="0">
                <a:solidFill>
                  <a:prstClr val="black"/>
                </a:solidFill>
              </a:rPr>
              <a:t>3. </a:t>
            </a:r>
            <a:r>
              <a:rPr lang="ru-RU" b="1" u="sng" dirty="0" smtClean="0">
                <a:solidFill>
                  <a:srgbClr val="C00000"/>
                </a:solidFill>
              </a:rPr>
              <a:t>Ограничивающая медиация </a:t>
            </a:r>
            <a:r>
              <a:rPr lang="ru-RU" b="1" dirty="0" smtClean="0">
                <a:solidFill>
                  <a:prstClr val="black"/>
                </a:solidFill>
              </a:rPr>
              <a:t>— родитель создает правила и ограничения пользования Интернетом</a:t>
            </a:r>
            <a:endParaRPr lang="ru-RU" b="1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357158" y="4286256"/>
            <a:ext cx="8572560" cy="646331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/>
              <a:t>4. </a:t>
            </a:r>
            <a:r>
              <a:rPr lang="ru-RU" b="1" u="sng" dirty="0" smtClean="0">
                <a:solidFill>
                  <a:srgbClr val="C00000"/>
                </a:solidFill>
              </a:rPr>
              <a:t>Мониторинг</a:t>
            </a:r>
            <a:r>
              <a:rPr lang="ru-RU" b="1" dirty="0" smtClean="0"/>
              <a:t> — постоянная проверка сайтов, которые посещает ребенок, его контактов, сообщений, профилей. 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214290"/>
            <a:ext cx="8229600" cy="796908"/>
          </a:xfrm>
        </p:spPr>
        <p:txBody>
          <a:bodyPr/>
          <a:lstStyle/>
          <a:p>
            <a:r>
              <a:rPr lang="ru-RU" sz="2400" b="1" dirty="0" smtClean="0"/>
              <a:t>Тематика обращений к Уполномоченному по правам ребенка в 2018 году</a:t>
            </a:r>
            <a:r>
              <a:rPr lang="ru-RU" sz="2800" dirty="0" smtClean="0"/>
              <a:t/>
            </a:r>
            <a:br>
              <a:rPr lang="ru-RU" sz="2800" dirty="0" smtClean="0"/>
            </a:br>
            <a:endParaRPr lang="ru-RU" sz="2800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57158" y="642918"/>
          <a:ext cx="8786842" cy="585791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5222</TotalTime>
  <Words>360</Words>
  <Application>Microsoft Office PowerPoint</Application>
  <PresentationFormat>Экран (4:3)</PresentationFormat>
  <Paragraphs>69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Отдельные вопросы    в области обеспечения информационной безопасности детей в сети Интернет </vt:lpstr>
      <vt:lpstr>Ответы подростков в возрасте 12-17 лет на вопрос «Что бы вы взяли с собой на необитаемый остров»</vt:lpstr>
      <vt:lpstr>Конвенция ООН  о правах ребенка (20.11.1989)</vt:lpstr>
      <vt:lpstr>  Федеральное законодательство   о защите детей от информации, причиняющей вред  их здоровью и развитию </vt:lpstr>
      <vt:lpstr>Новации федерального законодательства 2017</vt:lpstr>
      <vt:lpstr>Работа с детьми и подростками</vt:lpstr>
      <vt:lpstr>Слайд 7</vt:lpstr>
      <vt:lpstr>Формы медиации родителей</vt:lpstr>
      <vt:lpstr>Тематика обращений к Уполномоченному по правам ребенка в 2018 году </vt:lpstr>
      <vt:lpstr>Помогите ребенку на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CHILDR</dc:creator>
  <cp:lastModifiedBy>CHILDR</cp:lastModifiedBy>
  <cp:revision>777</cp:revision>
  <dcterms:created xsi:type="dcterms:W3CDTF">2012-04-17T10:54:56Z</dcterms:created>
  <dcterms:modified xsi:type="dcterms:W3CDTF">2018-12-07T06:53:21Z</dcterms:modified>
</cp:coreProperties>
</file>